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2"/>
  </p:notesMasterIdLst>
  <p:handoutMasterIdLst>
    <p:handoutMasterId r:id="rId23"/>
  </p:handout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Lst>
  <p:sldSz cx="9144000" cy="6858000" type="screen4x3"/>
  <p:notesSz cx="9144000" cy="6858000"/>
  <p:custDataLst>
    <p:tags r:id="rId24"/>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9" autoAdjust="0"/>
    <p:restoredTop sz="93018" autoAdjust="0"/>
  </p:normalViewPr>
  <p:slideViewPr>
    <p:cSldViewPr showGuides="1">
      <p:cViewPr varScale="1">
        <p:scale>
          <a:sx n="55" d="100"/>
          <a:sy n="55" d="100"/>
        </p:scale>
        <p:origin x="72" y="25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14.05.2021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11</a:t>
            </a:fld>
            <a:endParaRPr lang="tr-TR"/>
          </a:p>
        </p:txBody>
      </p:sp>
    </p:spTree>
    <p:extLst>
      <p:ext uri="{BB962C8B-B14F-4D97-AF65-F5344CB8AC3E}">
        <p14:creationId xmlns:p14="http://schemas.microsoft.com/office/powerpoint/2010/main" val="2374401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12</a:t>
            </a:fld>
            <a:endParaRPr lang="tr-TR"/>
          </a:p>
        </p:txBody>
      </p:sp>
    </p:spTree>
    <p:extLst>
      <p:ext uri="{BB962C8B-B14F-4D97-AF65-F5344CB8AC3E}">
        <p14:creationId xmlns:p14="http://schemas.microsoft.com/office/powerpoint/2010/main" val="3344039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13</a:t>
            </a:fld>
            <a:endParaRPr lang="tr-TR"/>
          </a:p>
        </p:txBody>
      </p:sp>
    </p:spTree>
    <p:extLst>
      <p:ext uri="{BB962C8B-B14F-4D97-AF65-F5344CB8AC3E}">
        <p14:creationId xmlns:p14="http://schemas.microsoft.com/office/powerpoint/2010/main" val="3022651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14</a:t>
            </a:fld>
            <a:endParaRPr lang="tr-TR"/>
          </a:p>
        </p:txBody>
      </p:sp>
    </p:spTree>
    <p:extLst>
      <p:ext uri="{BB962C8B-B14F-4D97-AF65-F5344CB8AC3E}">
        <p14:creationId xmlns:p14="http://schemas.microsoft.com/office/powerpoint/2010/main" val="258707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15</a:t>
            </a:fld>
            <a:endParaRPr lang="tr-TR"/>
          </a:p>
        </p:txBody>
      </p:sp>
    </p:spTree>
    <p:extLst>
      <p:ext uri="{BB962C8B-B14F-4D97-AF65-F5344CB8AC3E}">
        <p14:creationId xmlns:p14="http://schemas.microsoft.com/office/powerpoint/2010/main" val="3874378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16</a:t>
            </a:fld>
            <a:endParaRPr lang="tr-TR"/>
          </a:p>
        </p:txBody>
      </p:sp>
    </p:spTree>
    <p:extLst>
      <p:ext uri="{BB962C8B-B14F-4D97-AF65-F5344CB8AC3E}">
        <p14:creationId xmlns:p14="http://schemas.microsoft.com/office/powerpoint/2010/main" val="177879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17</a:t>
            </a:fld>
            <a:endParaRPr lang="tr-TR"/>
          </a:p>
        </p:txBody>
      </p:sp>
    </p:spTree>
    <p:extLst>
      <p:ext uri="{BB962C8B-B14F-4D97-AF65-F5344CB8AC3E}">
        <p14:creationId xmlns:p14="http://schemas.microsoft.com/office/powerpoint/2010/main" val="323046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18</a:t>
            </a:fld>
            <a:endParaRPr lang="tr-TR"/>
          </a:p>
        </p:txBody>
      </p:sp>
    </p:spTree>
    <p:extLst>
      <p:ext uri="{BB962C8B-B14F-4D97-AF65-F5344CB8AC3E}">
        <p14:creationId xmlns:p14="http://schemas.microsoft.com/office/powerpoint/2010/main" val="337971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19</a:t>
            </a:fld>
            <a:endParaRPr lang="tr-TR"/>
          </a:p>
        </p:txBody>
      </p:sp>
    </p:spTree>
    <p:extLst>
      <p:ext uri="{BB962C8B-B14F-4D97-AF65-F5344CB8AC3E}">
        <p14:creationId xmlns:p14="http://schemas.microsoft.com/office/powerpoint/2010/main" val="3429754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08025B4-BE65-44DA-8CBD-19C3DE60281A}" type="slidenum">
              <a:rPr lang="tr-TR" smtClean="0"/>
              <a:pPr/>
              <a:t>20</a:t>
            </a:fld>
            <a:endParaRPr lang="tr-TR"/>
          </a:p>
        </p:txBody>
      </p:sp>
    </p:spTree>
    <p:extLst>
      <p:ext uri="{BB962C8B-B14F-4D97-AF65-F5344CB8AC3E}">
        <p14:creationId xmlns:p14="http://schemas.microsoft.com/office/powerpoint/2010/main" val="14907073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14.05.2021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6001643"/>
          </a:xfrm>
          <a:prstGeom prst="rect">
            <a:avLst/>
          </a:prstGeom>
        </p:spPr>
        <p:txBody>
          <a:bodyPr wrap="square">
            <a:spAutoFit/>
          </a:bodyPr>
          <a:lstStyle/>
          <a:p>
            <a:r>
              <a:rPr lang="tr-TR" sz="2400" b="1" dirty="0" smtClean="0"/>
              <a:t> </a:t>
            </a:r>
            <a:r>
              <a:rPr lang="tr-TR" sz="2400" b="1" dirty="0"/>
              <a:t>Frigo araçlar :</a:t>
            </a:r>
          </a:p>
          <a:p>
            <a:r>
              <a:rPr lang="tr-TR" sz="2400" dirty="0" smtClean="0"/>
              <a:t>Frigo </a:t>
            </a:r>
            <a:r>
              <a:rPr lang="tr-TR" sz="2400" dirty="0"/>
              <a:t>araçların yüklenmesi ve istiflenmesi sırasında </a:t>
            </a:r>
            <a:r>
              <a:rPr lang="tr-TR" sz="2400" b="1" dirty="0"/>
              <a:t>dikkat edilecek hususlar;</a:t>
            </a:r>
          </a:p>
          <a:p>
            <a:r>
              <a:rPr lang="tr-TR" sz="2400" b="1" dirty="0"/>
              <a:t>*</a:t>
            </a:r>
            <a:r>
              <a:rPr lang="tr-TR" sz="2400" dirty="0"/>
              <a:t>Yükleme yapmadan önce frigo araçların </a:t>
            </a:r>
            <a:r>
              <a:rPr lang="tr-TR" sz="2400" dirty="0" smtClean="0"/>
              <a:t>şoförleri </a:t>
            </a:r>
            <a:r>
              <a:rPr lang="tr-TR" sz="2400" dirty="0"/>
              <a:t>ve/veya </a:t>
            </a:r>
            <a:r>
              <a:rPr lang="tr-TR" sz="2400" dirty="0" smtClean="0"/>
              <a:t>yetkilileri  soğutma </a:t>
            </a:r>
            <a:r>
              <a:rPr lang="tr-TR" sz="2400" dirty="0"/>
              <a:t>sisteminin yükleme, seyir ve tahliyedeki çalışma derecesini beyan etmesi gerekir</a:t>
            </a:r>
            <a:r>
              <a:rPr lang="tr-TR" sz="2400" dirty="0" smtClean="0"/>
              <a:t>.</a:t>
            </a:r>
          </a:p>
          <a:p>
            <a:r>
              <a:rPr lang="tr-TR" sz="2400" dirty="0"/>
              <a:t>*Bu beyana göre 1.zabit ile araç yetkilisi arasında frigo araç </a:t>
            </a:r>
            <a:r>
              <a:rPr lang="tr-TR" sz="2400" dirty="0" err="1"/>
              <a:t>kontrolformu</a:t>
            </a:r>
            <a:r>
              <a:rPr lang="tr-TR" sz="2400" dirty="0"/>
              <a:t> düzenlenir. Bu formda aracın hangi sistemle çalışacağı (kendi dizel motoru veya gemiden sağlanan elektrik) belirtilmelidir. Araç yetkilisi soğutma sisteminde bir sorun, arıza veya kendi motoruyla çalışacak ise yakıt tankında yetersiz mazot varsa bunu beyan etmelidir. Seyir sırasında oluşacak arıza durumunda personel sistemler arasında değişiklik yapmasını bilmelidir. Frigo araçların soğutma ünitesi her iki sistemde de çalışmaz ise durum kontrol formuna işlenerek tutanak tutulur.</a:t>
            </a:r>
          </a:p>
          <a:p>
            <a:pPr marL="342900" indent="-342900">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1895116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3785652"/>
          </a:xfrm>
          <a:prstGeom prst="rect">
            <a:avLst/>
          </a:prstGeom>
        </p:spPr>
        <p:txBody>
          <a:bodyPr wrap="square">
            <a:spAutoFit/>
          </a:bodyPr>
          <a:lstStyle/>
          <a:p>
            <a:r>
              <a:rPr lang="tr-TR" sz="2400" b="1" dirty="0" smtClean="0"/>
              <a:t> </a:t>
            </a:r>
            <a:r>
              <a:rPr lang="tr-TR" sz="2400" b="1" dirty="0"/>
              <a:t>Frigo araçlar :</a:t>
            </a:r>
          </a:p>
          <a:p>
            <a:r>
              <a:rPr lang="tr-TR" sz="2400" dirty="0"/>
              <a:t>*Frigo araçların nereye yüklendiği çok önemlidir. Sefer boyunca </a:t>
            </a:r>
            <a:r>
              <a:rPr lang="tr-TR" sz="2400" dirty="0" smtClean="0"/>
              <a:t>kendi soğutma </a:t>
            </a:r>
            <a:r>
              <a:rPr lang="tr-TR" sz="2400" dirty="0"/>
              <a:t>motoru ile çalışarak soğutma işlemini yapacak olan araçlar asla kapalı güvertelere yüklenmemelidir. Kendi soğutma motoru ile çalışan frigo araçlar kapalı bir güverteye yüklenmek zorunda kalındığı zaman aracın bulunduğu güverte </a:t>
            </a:r>
            <a:r>
              <a:rPr lang="tr-TR" sz="2400" dirty="0" smtClean="0"/>
              <a:t>ve bölgenin </a:t>
            </a:r>
            <a:r>
              <a:rPr lang="tr-TR" sz="2400" dirty="0"/>
              <a:t>havalandırma sistemi emme (egzoz) olarak sürekli çalıştırılmalıdır. </a:t>
            </a:r>
            <a:r>
              <a:rPr lang="tr-TR" sz="2400" dirty="0" smtClean="0"/>
              <a:t>Eğer güvertede </a:t>
            </a:r>
            <a:r>
              <a:rPr lang="tr-TR" sz="2400" dirty="0"/>
              <a:t>ve bulunduğu bölümde iyi bir egzoz sistemi sağlanamıyorsa </a:t>
            </a:r>
            <a:r>
              <a:rPr lang="tr-TR" sz="2400" dirty="0" smtClean="0"/>
              <a:t>aracın soğutma </a:t>
            </a:r>
            <a:r>
              <a:rPr lang="tr-TR" sz="2400" dirty="0"/>
              <a:t>motoru sefer boyunca çalıştırılmamalıdır. Veya gemi elektriğinden beslenen elektrik bağlantısı yapılarak çalıştırılmalıdır.</a:t>
            </a:r>
            <a:endParaRPr lang="tr-TR" sz="2400" dirty="0" smtClean="0"/>
          </a:p>
        </p:txBody>
      </p:sp>
    </p:spTree>
    <p:extLst>
      <p:ext uri="{BB962C8B-B14F-4D97-AF65-F5344CB8AC3E}">
        <p14:creationId xmlns:p14="http://schemas.microsoft.com/office/powerpoint/2010/main" val="4086032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4893647"/>
          </a:xfrm>
          <a:prstGeom prst="rect">
            <a:avLst/>
          </a:prstGeom>
        </p:spPr>
        <p:txBody>
          <a:bodyPr wrap="square">
            <a:spAutoFit/>
          </a:bodyPr>
          <a:lstStyle/>
          <a:p>
            <a:r>
              <a:rPr lang="tr-TR" sz="2400" b="1" dirty="0" smtClean="0"/>
              <a:t> </a:t>
            </a:r>
            <a:r>
              <a:rPr lang="tr-TR" sz="2400" b="1" dirty="0"/>
              <a:t>Frigo araçlar :</a:t>
            </a:r>
          </a:p>
          <a:p>
            <a:r>
              <a:rPr lang="tr-TR" sz="2400" dirty="0"/>
              <a:t>*Frigo araçlara gemiden elektrik bağlanacak ise bu araçlar </a:t>
            </a:r>
            <a:r>
              <a:rPr lang="tr-TR" sz="2400" dirty="0" smtClean="0"/>
              <a:t>elektrik bağlantılarının </a:t>
            </a:r>
            <a:r>
              <a:rPr lang="tr-TR" sz="2400" dirty="0"/>
              <a:t>olduğu güverteye ve bağlantı soketlerine yakın bir yere park edilmelidir. Frigo araçlara bağlanan elektrik kablolarının </a:t>
            </a:r>
            <a:r>
              <a:rPr lang="tr-TR" sz="2400" dirty="0" smtClean="0"/>
              <a:t>uzun olmasından </a:t>
            </a:r>
            <a:r>
              <a:rPr lang="tr-TR" sz="2400" dirty="0"/>
              <a:t>kaçınılmalıdır</a:t>
            </a:r>
            <a:r>
              <a:rPr lang="tr-TR" sz="2400" dirty="0" smtClean="0"/>
              <a:t>.</a:t>
            </a:r>
          </a:p>
          <a:p>
            <a:endParaRPr lang="tr-TR" sz="2400" dirty="0"/>
          </a:p>
          <a:p>
            <a:r>
              <a:rPr lang="tr-TR" sz="2400" dirty="0"/>
              <a:t>*Gemi elektrik kaynağından elektrik bağlanmadan önce, frigo </a:t>
            </a:r>
            <a:r>
              <a:rPr lang="tr-TR" sz="2400" dirty="0" smtClean="0"/>
              <a:t>aracın elektrik soket </a:t>
            </a:r>
            <a:r>
              <a:rPr lang="tr-TR" sz="2400" dirty="0"/>
              <a:t>bağlantısının soğutma sisteminin gemi elektriğine (voltaj, </a:t>
            </a:r>
            <a:r>
              <a:rPr lang="tr-TR" sz="2400" dirty="0" err="1"/>
              <a:t>amper,fazvb</a:t>
            </a:r>
            <a:r>
              <a:rPr lang="tr-TR" sz="2400" dirty="0"/>
              <a:t>)uygun ve sağlam olduğu kontrol edilmelidir. Soğutma sistemine </a:t>
            </a:r>
            <a:r>
              <a:rPr lang="tr-TR" sz="2400" dirty="0" smtClean="0"/>
              <a:t>elektrik bağlandıktan </a:t>
            </a:r>
            <a:r>
              <a:rPr lang="tr-TR" sz="2400" dirty="0"/>
              <a:t>sonra sistem çalıştırılıp </a:t>
            </a:r>
            <a:r>
              <a:rPr lang="tr-TR" sz="2400" dirty="0" err="1"/>
              <a:t>otomotik</a:t>
            </a:r>
            <a:r>
              <a:rPr lang="tr-TR" sz="2400" dirty="0"/>
              <a:t> yaptığı gözlenmelidir. </a:t>
            </a:r>
            <a:r>
              <a:rPr lang="tr-TR" sz="2400" dirty="0" smtClean="0"/>
              <a:t>Elektrik bağlanan </a:t>
            </a:r>
            <a:r>
              <a:rPr lang="tr-TR" sz="2400" dirty="0"/>
              <a:t>frigo aracın soğutma sistemi ve soğutma derecesi seyir süresince </a:t>
            </a:r>
            <a:r>
              <a:rPr lang="tr-TR" sz="2400" dirty="0" smtClean="0"/>
              <a:t>gemi elektrik </a:t>
            </a:r>
            <a:r>
              <a:rPr lang="tr-TR" sz="2400" dirty="0"/>
              <a:t>zabiti tarafından kontrol edilmelidir.</a:t>
            </a:r>
          </a:p>
        </p:txBody>
      </p:sp>
    </p:spTree>
    <p:extLst>
      <p:ext uri="{BB962C8B-B14F-4D97-AF65-F5344CB8AC3E}">
        <p14:creationId xmlns:p14="http://schemas.microsoft.com/office/powerpoint/2010/main" val="282707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4154984"/>
          </a:xfrm>
          <a:prstGeom prst="rect">
            <a:avLst/>
          </a:prstGeom>
        </p:spPr>
        <p:txBody>
          <a:bodyPr wrap="square">
            <a:spAutoFit/>
          </a:bodyPr>
          <a:lstStyle/>
          <a:p>
            <a:r>
              <a:rPr lang="tr-TR" sz="2400" b="1" dirty="0" smtClean="0"/>
              <a:t> </a:t>
            </a:r>
            <a:r>
              <a:rPr lang="tr-TR" sz="2400" b="1" dirty="0"/>
              <a:t>Frigo araçlar :</a:t>
            </a:r>
          </a:p>
          <a:p>
            <a:r>
              <a:rPr lang="tr-TR" sz="2400" dirty="0"/>
              <a:t>*Frigo araçlara yapılacak elektrik bağlantısı ve bağlantının </a:t>
            </a:r>
            <a:r>
              <a:rPr lang="tr-TR" sz="2400" dirty="0" smtClean="0"/>
              <a:t>çıkarılması mutlaka </a:t>
            </a:r>
            <a:r>
              <a:rPr lang="tr-TR" sz="2400" dirty="0"/>
              <a:t>gemi </a:t>
            </a:r>
            <a:r>
              <a:rPr lang="tr-TR" sz="2400" dirty="0" err="1"/>
              <a:t>elektrikcisi</a:t>
            </a:r>
            <a:r>
              <a:rPr lang="tr-TR" sz="2400" dirty="0"/>
              <a:t> tarafından </a:t>
            </a:r>
            <a:r>
              <a:rPr lang="tr-TR" sz="2400" dirty="0" err="1"/>
              <a:t>yapılmaldır</a:t>
            </a:r>
            <a:r>
              <a:rPr lang="tr-TR" sz="2400" dirty="0" smtClean="0"/>
              <a:t>.</a:t>
            </a:r>
          </a:p>
          <a:p>
            <a:endParaRPr lang="tr-TR" sz="2400" dirty="0"/>
          </a:p>
          <a:p>
            <a:r>
              <a:rPr lang="tr-TR" sz="2400" dirty="0"/>
              <a:t>*Kendi dizel soğutma motoru ile çalışan frigo araçlar yanıcı </a:t>
            </a:r>
            <a:r>
              <a:rPr lang="tr-TR" sz="2400" dirty="0" smtClean="0"/>
              <a:t>yüklerden ayrı bir yere </a:t>
            </a:r>
            <a:r>
              <a:rPr lang="tr-TR" sz="2400" dirty="0"/>
              <a:t>yüklenmelidir</a:t>
            </a:r>
            <a:r>
              <a:rPr lang="tr-TR" sz="2400" dirty="0" smtClean="0"/>
              <a:t>.</a:t>
            </a:r>
          </a:p>
          <a:p>
            <a:endParaRPr lang="tr-TR" sz="2400" dirty="0"/>
          </a:p>
          <a:p>
            <a:r>
              <a:rPr lang="tr-TR" sz="2400" dirty="0"/>
              <a:t>*Frigo araçların </a:t>
            </a:r>
            <a:r>
              <a:rPr lang="tr-TR" sz="2400" dirty="0" err="1"/>
              <a:t>dorsesinin</a:t>
            </a:r>
            <a:r>
              <a:rPr lang="tr-TR" sz="2400" dirty="0"/>
              <a:t> altında soğutma sistemi için ilave </a:t>
            </a:r>
            <a:r>
              <a:rPr lang="tr-TR" sz="2400" dirty="0" smtClean="0"/>
              <a:t>yakıt tankları </a:t>
            </a:r>
            <a:r>
              <a:rPr lang="tr-TR" sz="2400" dirty="0"/>
              <a:t>vardır. Özellikle rampanın meyilli olması halinde bu tanklar rampaya temas edip yakıt sızıntısı yapabilir. Frigo araçlar rampadan emniyetli şekilde geçene kadar takip edilmeli ve yönlendirilmelidir. </a:t>
            </a:r>
          </a:p>
        </p:txBody>
      </p:sp>
    </p:spTree>
    <p:extLst>
      <p:ext uri="{BB962C8B-B14F-4D97-AF65-F5344CB8AC3E}">
        <p14:creationId xmlns:p14="http://schemas.microsoft.com/office/powerpoint/2010/main" val="1204725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5632311"/>
          </a:xfrm>
          <a:prstGeom prst="rect">
            <a:avLst/>
          </a:prstGeom>
        </p:spPr>
        <p:txBody>
          <a:bodyPr wrap="square">
            <a:spAutoFit/>
          </a:bodyPr>
          <a:lstStyle/>
          <a:p>
            <a:r>
              <a:rPr lang="tr-TR" sz="2400" b="1" dirty="0" smtClean="0"/>
              <a:t> </a:t>
            </a:r>
            <a:r>
              <a:rPr lang="tr-TR" sz="2400" b="1" dirty="0"/>
              <a:t>Ağır, dengesiz, açık ve standart </a:t>
            </a:r>
            <a:r>
              <a:rPr lang="tr-TR" sz="2400" b="1" dirty="0" smtClean="0"/>
              <a:t>dışı araçlar </a:t>
            </a:r>
            <a:r>
              <a:rPr lang="tr-TR" sz="2400" b="1" dirty="0"/>
              <a:t>:</a:t>
            </a:r>
          </a:p>
          <a:p>
            <a:endParaRPr lang="tr-TR" sz="2400" b="1" dirty="0"/>
          </a:p>
          <a:p>
            <a:r>
              <a:rPr lang="tr-TR" sz="2400" dirty="0"/>
              <a:t>Ağır yük taşıyan araçlar, dengesiz yük taşıyan araçlar, açık ve standart </a:t>
            </a:r>
            <a:r>
              <a:rPr lang="tr-TR" sz="2400" dirty="0" smtClean="0"/>
              <a:t>dışı yük </a:t>
            </a:r>
            <a:r>
              <a:rPr lang="tr-TR" sz="2400" dirty="0"/>
              <a:t>taşıyan araçların yükleme planlaması, yüklenmesi ve istiflenmesi sırasında </a:t>
            </a:r>
            <a:r>
              <a:rPr lang="tr-TR" sz="2400" b="1" dirty="0"/>
              <a:t>dikkat edilecek hususlar</a:t>
            </a:r>
            <a:r>
              <a:rPr lang="tr-TR" sz="2400" b="1" dirty="0" smtClean="0"/>
              <a:t>;</a:t>
            </a:r>
          </a:p>
          <a:p>
            <a:endParaRPr lang="tr-TR" sz="2400" dirty="0"/>
          </a:p>
          <a:p>
            <a:r>
              <a:rPr lang="tr-TR" sz="2400" dirty="0"/>
              <a:t>*Standart dışı, açık ve dengesiz yük taşıyan araçların park </a:t>
            </a:r>
            <a:r>
              <a:rPr lang="tr-TR" sz="2400" dirty="0" smtClean="0"/>
              <a:t>edileceği yerler </a:t>
            </a:r>
            <a:r>
              <a:rPr lang="tr-TR" sz="2400" dirty="0"/>
              <a:t>bu tip araçların ölçülerine, ağırlıklarına ve özelliklerine göre belirlenir. Bu gibi araçlar mümkün olduğu ölçüde yer kaybı olmayacak şekilde istiflenmelidir. Örneğin: yüksekliği diğer araçlardan daha az olanlar rampa altlarına alınır. </a:t>
            </a:r>
            <a:r>
              <a:rPr lang="tr-TR" sz="2400" dirty="0" smtClean="0"/>
              <a:t>Ağır yük </a:t>
            </a:r>
            <a:r>
              <a:rPr lang="tr-TR" sz="2400" dirty="0"/>
              <a:t>taşıyan ve/veya normalden geniş ve uzun olan </a:t>
            </a:r>
            <a:r>
              <a:rPr lang="tr-TR" sz="2400" dirty="0" err="1"/>
              <a:t>lowbed</a:t>
            </a:r>
            <a:r>
              <a:rPr lang="tr-TR" sz="2400" dirty="0"/>
              <a:t> gibi araçlar sadece giriş güvertesine ve mukavemetin en fazla olduğu alabandalara veya ana rampaya yakın olacak şekilde istifleme yapılır. </a:t>
            </a:r>
          </a:p>
          <a:p>
            <a:r>
              <a:rPr lang="tr-TR" sz="2400" dirty="0" smtClean="0"/>
              <a:t> </a:t>
            </a:r>
            <a:endParaRPr lang="tr-TR" sz="2400" dirty="0"/>
          </a:p>
        </p:txBody>
      </p:sp>
    </p:spTree>
    <p:extLst>
      <p:ext uri="{BB962C8B-B14F-4D97-AF65-F5344CB8AC3E}">
        <p14:creationId xmlns:p14="http://schemas.microsoft.com/office/powerpoint/2010/main" val="2658995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 </a:t>
            </a:r>
            <a:r>
              <a:rPr lang="tr-TR" sz="2400" b="1" dirty="0"/>
              <a:t>Özel yük taşıyan araçların yüklenmesinde dikkat edilecek hususlar :</a:t>
            </a:r>
          </a:p>
        </p:txBody>
      </p:sp>
      <p:sp>
        <p:nvSpPr>
          <p:cNvPr id="4" name="Dikdörtgen 3"/>
          <p:cNvSpPr/>
          <p:nvPr/>
        </p:nvSpPr>
        <p:spPr>
          <a:xfrm>
            <a:off x="431032" y="1437142"/>
            <a:ext cx="8712968" cy="3785652"/>
          </a:xfrm>
          <a:prstGeom prst="rect">
            <a:avLst/>
          </a:prstGeom>
        </p:spPr>
        <p:txBody>
          <a:bodyPr wrap="square">
            <a:spAutoFit/>
          </a:bodyPr>
          <a:lstStyle/>
          <a:p>
            <a:r>
              <a:rPr lang="tr-TR" sz="2400" b="1" dirty="0" smtClean="0"/>
              <a:t> </a:t>
            </a:r>
            <a:r>
              <a:rPr lang="tr-TR" sz="2400" b="1" dirty="0"/>
              <a:t>Ağır, dengesiz, açık ve standart </a:t>
            </a:r>
            <a:r>
              <a:rPr lang="tr-TR" sz="2400" b="1" dirty="0" smtClean="0"/>
              <a:t>dışı araçlar </a:t>
            </a:r>
            <a:r>
              <a:rPr lang="tr-TR" sz="2400" b="1" dirty="0"/>
              <a:t>:</a:t>
            </a:r>
          </a:p>
          <a:p>
            <a:endParaRPr lang="tr-TR" sz="2400" b="1" dirty="0"/>
          </a:p>
          <a:p>
            <a:r>
              <a:rPr lang="tr-TR" sz="2400" dirty="0"/>
              <a:t>* İçerisinde tehlikeli yük bulunmayan tankerler, </a:t>
            </a:r>
            <a:r>
              <a:rPr lang="tr-TR" sz="2400" dirty="0" err="1" smtClean="0"/>
              <a:t>mafi</a:t>
            </a:r>
            <a:r>
              <a:rPr lang="tr-TR" sz="2400" dirty="0" smtClean="0"/>
              <a:t> üzerindeki konteyner cinsi </a:t>
            </a:r>
            <a:r>
              <a:rPr lang="tr-TR" sz="2400" dirty="0"/>
              <a:t>tankların taşıdığı bitkisel yağ, </a:t>
            </a:r>
            <a:r>
              <a:rPr lang="tr-TR" sz="2400" dirty="0" err="1"/>
              <a:t>gliserol</a:t>
            </a:r>
            <a:r>
              <a:rPr lang="tr-TR" sz="2400" dirty="0"/>
              <a:t> gibi yüklerde oluşacak hasar </a:t>
            </a:r>
            <a:r>
              <a:rPr lang="tr-TR" sz="2400" dirty="0" smtClean="0"/>
              <a:t>kolayca tüm </a:t>
            </a:r>
            <a:r>
              <a:rPr lang="tr-TR" sz="2400" dirty="0"/>
              <a:t>yüklere ve güverteye yayılır. Güverteye yayılacak olan bu gibi, yağ vb. </a:t>
            </a:r>
            <a:r>
              <a:rPr lang="tr-TR" sz="2400" dirty="0" smtClean="0"/>
              <a:t>Sıvılar güvertenin </a:t>
            </a:r>
            <a:r>
              <a:rPr lang="tr-TR" sz="2400" dirty="0"/>
              <a:t>geniş bir alanına yayılarak kayma etkisi yapacağından personel </a:t>
            </a:r>
            <a:r>
              <a:rPr lang="tr-TR" sz="2400" dirty="0" smtClean="0"/>
              <a:t>ve diğer </a:t>
            </a:r>
            <a:r>
              <a:rPr lang="tr-TR" sz="2400" dirty="0"/>
              <a:t>araçlar için büyük tehlike oluşturabilir. Bu gibi yükler her zaman hasar </a:t>
            </a:r>
            <a:r>
              <a:rPr lang="tr-TR" sz="2400" dirty="0" smtClean="0"/>
              <a:t>ve kaza </a:t>
            </a:r>
            <a:r>
              <a:rPr lang="tr-TR" sz="2400" dirty="0"/>
              <a:t>riskinin az olduğu güvertelere yüklenmelidir. Isıtıcılı tanklarda diğer </a:t>
            </a:r>
            <a:r>
              <a:rPr lang="tr-TR" sz="2400" dirty="0" smtClean="0"/>
              <a:t>tank yükler </a:t>
            </a:r>
            <a:r>
              <a:rPr lang="tr-TR" sz="2400" dirty="0"/>
              <a:t>gibi özel dikkat gerektirir. </a:t>
            </a:r>
          </a:p>
        </p:txBody>
      </p:sp>
    </p:spTree>
    <p:extLst>
      <p:ext uri="{BB962C8B-B14F-4D97-AF65-F5344CB8AC3E}">
        <p14:creationId xmlns:p14="http://schemas.microsoft.com/office/powerpoint/2010/main" val="1902280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Özel </a:t>
            </a:r>
            <a:r>
              <a:rPr lang="tr-TR" sz="2400" b="1" dirty="0"/>
              <a:t>yük taşıyan araçların yüklenmesinde dikkat edilecek hususlar :</a:t>
            </a:r>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smtClean="0"/>
              <a:t> </a:t>
            </a:r>
            <a:r>
              <a:rPr lang="tr-TR" sz="2400" b="1" dirty="0"/>
              <a:t>Ağır, dengesiz, açık ve standart </a:t>
            </a:r>
            <a:r>
              <a:rPr lang="tr-TR" sz="2400" b="1" dirty="0" smtClean="0"/>
              <a:t>dışı araçlar </a:t>
            </a:r>
            <a:r>
              <a:rPr lang="tr-TR" sz="2400" b="1" dirty="0"/>
              <a:t>:</a:t>
            </a:r>
          </a:p>
          <a:p>
            <a:r>
              <a:rPr lang="tr-TR" sz="2400" dirty="0"/>
              <a:t>*Üzerlerinde </a:t>
            </a:r>
            <a:r>
              <a:rPr lang="tr-TR" sz="2400" dirty="0" err="1"/>
              <a:t>bulldozer</a:t>
            </a:r>
            <a:r>
              <a:rPr lang="tr-TR" sz="2400" dirty="0"/>
              <a:t>, iş makinesi veya </a:t>
            </a:r>
            <a:r>
              <a:rPr lang="tr-TR" sz="2400" dirty="0" err="1"/>
              <a:t>kreyn</a:t>
            </a:r>
            <a:r>
              <a:rPr lang="tr-TR" sz="2400" dirty="0"/>
              <a:t> gibi açık yük </a:t>
            </a:r>
            <a:r>
              <a:rPr lang="tr-TR" sz="2400" dirty="0" smtClean="0"/>
              <a:t>taşıyan araçlar güverteye </a:t>
            </a:r>
            <a:r>
              <a:rPr lang="tr-TR" sz="2400" dirty="0"/>
              <a:t>yüklenmesi sırasında araç ve güverte arasında oluşan küçük </a:t>
            </a:r>
            <a:r>
              <a:rPr lang="tr-TR" sz="2400" dirty="0" smtClean="0"/>
              <a:t>sürtünme katsayısından </a:t>
            </a:r>
            <a:r>
              <a:rPr lang="tr-TR" sz="2400" dirty="0"/>
              <a:t>dolayı yük her zaman kayma eğilimindedir. Bu gibi </a:t>
            </a:r>
            <a:r>
              <a:rPr lang="tr-TR" sz="2400" dirty="0" smtClean="0"/>
              <a:t>araçlar yüklenmeden </a:t>
            </a:r>
            <a:r>
              <a:rPr lang="tr-TR" sz="2400" dirty="0"/>
              <a:t>önce çok iyi </a:t>
            </a:r>
            <a:r>
              <a:rPr lang="tr-TR" sz="2400" dirty="0" err="1"/>
              <a:t>lashing</a:t>
            </a:r>
            <a:r>
              <a:rPr lang="tr-TR" sz="2400" dirty="0"/>
              <a:t> yapılmış olması gerekir. Bu yükler </a:t>
            </a:r>
            <a:r>
              <a:rPr lang="tr-TR" sz="2400" dirty="0" smtClean="0"/>
              <a:t>aracın üstünde kaymasını önleyecek </a:t>
            </a:r>
            <a:r>
              <a:rPr lang="tr-TR" sz="2400" dirty="0"/>
              <a:t>tahta, lastik </a:t>
            </a:r>
            <a:r>
              <a:rPr lang="tr-TR" sz="2400" dirty="0" err="1" smtClean="0"/>
              <a:t>vb</a:t>
            </a:r>
            <a:r>
              <a:rPr lang="tr-TR" sz="2400" dirty="0" smtClean="0"/>
              <a:t> </a:t>
            </a:r>
            <a:r>
              <a:rPr lang="tr-TR" sz="2400" dirty="0" err="1" smtClean="0"/>
              <a:t>dunnage</a:t>
            </a:r>
            <a:r>
              <a:rPr lang="tr-TR" sz="2400" dirty="0" smtClean="0"/>
              <a:t> </a:t>
            </a:r>
            <a:r>
              <a:rPr lang="tr-TR" sz="2400" dirty="0"/>
              <a:t>malzemeleri </a:t>
            </a:r>
            <a:r>
              <a:rPr lang="tr-TR" sz="2400" dirty="0" smtClean="0"/>
              <a:t>kullanılarak yüklenmiş </a:t>
            </a:r>
            <a:r>
              <a:rPr lang="tr-TR" sz="2400" dirty="0"/>
              <a:t>olmalıdır</a:t>
            </a:r>
            <a:r>
              <a:rPr lang="tr-TR" sz="2400" dirty="0" smtClean="0"/>
              <a:t>.</a:t>
            </a:r>
          </a:p>
          <a:p>
            <a:endParaRPr lang="tr-TR" sz="2400" dirty="0"/>
          </a:p>
          <a:p>
            <a:r>
              <a:rPr lang="tr-TR" sz="2400" dirty="0"/>
              <a:t>*Boru, pik demir, plaka saç, rulo saç gibi </a:t>
            </a:r>
            <a:r>
              <a:rPr lang="tr-TR" sz="2400" dirty="0" err="1"/>
              <a:t>ağık</a:t>
            </a:r>
            <a:r>
              <a:rPr lang="tr-TR" sz="2400" dirty="0"/>
              <a:t> yük taşıyan </a:t>
            </a:r>
            <a:r>
              <a:rPr lang="tr-TR" sz="2400" dirty="0" smtClean="0"/>
              <a:t>araçların yüklerini </a:t>
            </a:r>
            <a:r>
              <a:rPr lang="tr-TR" sz="2400" dirty="0"/>
              <a:t>çok iyi </a:t>
            </a:r>
            <a:r>
              <a:rPr lang="tr-TR" sz="2400" dirty="0" err="1"/>
              <a:t>lashing</a:t>
            </a:r>
            <a:r>
              <a:rPr lang="tr-TR" sz="2400" dirty="0"/>
              <a:t> yapmış olması gerekir. Bu araçlar yüklenmeden önce </a:t>
            </a:r>
            <a:r>
              <a:rPr lang="tr-TR" sz="2400" dirty="0" smtClean="0"/>
              <a:t>kontrol edilmeli </a:t>
            </a:r>
            <a:r>
              <a:rPr lang="tr-TR" sz="2400" dirty="0"/>
              <a:t>eğer gemi şartlarına uygun </a:t>
            </a:r>
            <a:r>
              <a:rPr lang="tr-TR" sz="2400" dirty="0" err="1"/>
              <a:t>lashing</a:t>
            </a:r>
            <a:r>
              <a:rPr lang="tr-TR" sz="2400" dirty="0"/>
              <a:t> yapılmamış ise firma yetkilileri </a:t>
            </a:r>
            <a:r>
              <a:rPr lang="tr-TR" sz="2400" dirty="0" smtClean="0"/>
              <a:t>ile temas </a:t>
            </a:r>
            <a:r>
              <a:rPr lang="tr-TR" sz="2400" dirty="0"/>
              <a:t>kurup uygun </a:t>
            </a:r>
            <a:r>
              <a:rPr lang="tr-TR" sz="2400" dirty="0" err="1"/>
              <a:t>lashing</a:t>
            </a:r>
            <a:r>
              <a:rPr lang="tr-TR" sz="2400" dirty="0"/>
              <a:t> yapılması sağlanmalı bu mümkün değil ise gemiye yüklenmemelidir.</a:t>
            </a:r>
          </a:p>
        </p:txBody>
      </p:sp>
    </p:spTree>
    <p:extLst>
      <p:ext uri="{BB962C8B-B14F-4D97-AF65-F5344CB8AC3E}">
        <p14:creationId xmlns:p14="http://schemas.microsoft.com/office/powerpoint/2010/main" val="2116574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Özel </a:t>
            </a:r>
            <a:r>
              <a:rPr lang="tr-TR" sz="2400" b="1" dirty="0"/>
              <a:t>yük taşıyan araçların yüklenmesinde dikkat edilecek hususlar :</a:t>
            </a:r>
          </a:p>
        </p:txBody>
      </p:sp>
      <p:sp>
        <p:nvSpPr>
          <p:cNvPr id="4" name="Dikdörtgen 3"/>
          <p:cNvSpPr/>
          <p:nvPr/>
        </p:nvSpPr>
        <p:spPr>
          <a:xfrm>
            <a:off x="431032" y="1437142"/>
            <a:ext cx="8712968" cy="4893647"/>
          </a:xfrm>
          <a:prstGeom prst="rect">
            <a:avLst/>
          </a:prstGeom>
        </p:spPr>
        <p:txBody>
          <a:bodyPr wrap="square">
            <a:spAutoFit/>
          </a:bodyPr>
          <a:lstStyle/>
          <a:p>
            <a:r>
              <a:rPr lang="tr-TR" sz="2400" b="1" dirty="0" smtClean="0"/>
              <a:t> </a:t>
            </a:r>
            <a:r>
              <a:rPr lang="tr-TR" sz="2400" b="1" dirty="0"/>
              <a:t>Ağır, dengesiz, açık ve standart </a:t>
            </a:r>
            <a:r>
              <a:rPr lang="tr-TR" sz="2400" b="1" dirty="0" smtClean="0"/>
              <a:t>dışı araçlar :</a:t>
            </a:r>
          </a:p>
          <a:p>
            <a:endParaRPr lang="tr-TR" sz="2400" b="1" dirty="0"/>
          </a:p>
          <a:p>
            <a:r>
              <a:rPr lang="tr-TR" sz="2400" dirty="0"/>
              <a:t>*Farklı ağırlıklarda yük yüklemiş bir aracın yükünün </a:t>
            </a:r>
            <a:r>
              <a:rPr lang="tr-TR" sz="2400" dirty="0" smtClean="0"/>
              <a:t>istiflenmesinde ağır yükler </a:t>
            </a:r>
            <a:r>
              <a:rPr lang="tr-TR" sz="2400" dirty="0"/>
              <a:t>hafif yüklerin üstünde kalması nedeniyle veya yükün cinsinden dolayı </a:t>
            </a:r>
            <a:r>
              <a:rPr lang="tr-TR" sz="2400" dirty="0" smtClean="0"/>
              <a:t>ağırlık merkezi </a:t>
            </a:r>
            <a:r>
              <a:rPr lang="tr-TR" sz="2400" dirty="0"/>
              <a:t>çok yukarıda olacaktır. Bu gibi yükünün devrilme ihtimali olan bu </a:t>
            </a:r>
            <a:r>
              <a:rPr lang="tr-TR" sz="2400" dirty="0" smtClean="0"/>
              <a:t>tür araçlar </a:t>
            </a:r>
            <a:r>
              <a:rPr lang="tr-TR" sz="2400" dirty="0"/>
              <a:t>gemide en az hareketin olacağı bölümlere yüklenmelidir. </a:t>
            </a:r>
            <a:r>
              <a:rPr lang="tr-TR" sz="2400" b="1" dirty="0"/>
              <a:t>Örnek :</a:t>
            </a:r>
            <a:r>
              <a:rPr lang="tr-TR" sz="2400" dirty="0"/>
              <a:t>Geminin baş-kıç ve orta merkez hattına ve su seviyesine yakın yerlere yüklenmelidir. Bu </a:t>
            </a:r>
            <a:r>
              <a:rPr lang="tr-TR" sz="2400" dirty="0" smtClean="0"/>
              <a:t>tür yüklere </a:t>
            </a:r>
            <a:r>
              <a:rPr lang="tr-TR" sz="2400" dirty="0"/>
              <a:t>örnek</a:t>
            </a:r>
            <a:r>
              <a:rPr lang="tr-TR" sz="2400" dirty="0" smtClean="0"/>
              <a:t>;</a:t>
            </a:r>
          </a:p>
          <a:p>
            <a:endParaRPr lang="tr-TR" sz="2400" dirty="0"/>
          </a:p>
          <a:p>
            <a:r>
              <a:rPr lang="tr-TR" sz="2400" dirty="0"/>
              <a:t>*Asılı yükler (etler veya plaka cam gibi)</a:t>
            </a:r>
          </a:p>
          <a:p>
            <a:r>
              <a:rPr lang="tr-TR" sz="2400" dirty="0"/>
              <a:t>* Yüksek araçlar</a:t>
            </a:r>
          </a:p>
          <a:p>
            <a:r>
              <a:rPr lang="tr-TR" sz="2400" dirty="0"/>
              <a:t>*Birleşik hasat yükler</a:t>
            </a:r>
          </a:p>
        </p:txBody>
      </p:sp>
    </p:spTree>
    <p:extLst>
      <p:ext uri="{BB962C8B-B14F-4D97-AF65-F5344CB8AC3E}">
        <p14:creationId xmlns:p14="http://schemas.microsoft.com/office/powerpoint/2010/main" val="2213866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830997"/>
          </a:xfrm>
          <a:prstGeom prst="rect">
            <a:avLst/>
          </a:prstGeom>
        </p:spPr>
        <p:txBody>
          <a:bodyPr wrap="square">
            <a:spAutoFit/>
          </a:bodyPr>
          <a:lstStyle/>
          <a:p>
            <a:r>
              <a:rPr lang="tr-TR" sz="2400" b="1" dirty="0" smtClean="0"/>
              <a:t>Özel </a:t>
            </a:r>
            <a:r>
              <a:rPr lang="tr-TR" sz="2400" b="1" dirty="0"/>
              <a:t>yük taşıyan araçların yüklenmesinde dikkat edilecek hususlar :</a:t>
            </a:r>
          </a:p>
        </p:txBody>
      </p:sp>
      <p:sp>
        <p:nvSpPr>
          <p:cNvPr id="4" name="Dikdörtgen 3"/>
          <p:cNvSpPr/>
          <p:nvPr/>
        </p:nvSpPr>
        <p:spPr>
          <a:xfrm>
            <a:off x="431032" y="1437142"/>
            <a:ext cx="8712968" cy="3416320"/>
          </a:xfrm>
          <a:prstGeom prst="rect">
            <a:avLst/>
          </a:prstGeom>
        </p:spPr>
        <p:txBody>
          <a:bodyPr wrap="square">
            <a:spAutoFit/>
          </a:bodyPr>
          <a:lstStyle/>
          <a:p>
            <a:r>
              <a:rPr lang="tr-TR" sz="2400" b="1" dirty="0" smtClean="0"/>
              <a:t>Ağır</a:t>
            </a:r>
            <a:r>
              <a:rPr lang="tr-TR" sz="2400" b="1" dirty="0"/>
              <a:t>, dengesiz, açık ve standart </a:t>
            </a:r>
            <a:r>
              <a:rPr lang="tr-TR" sz="2400" b="1" dirty="0" smtClean="0"/>
              <a:t>dışı araçlar :</a:t>
            </a:r>
          </a:p>
          <a:p>
            <a:endParaRPr lang="tr-TR" sz="2400" b="1" dirty="0" smtClean="0"/>
          </a:p>
          <a:p>
            <a:r>
              <a:rPr lang="tr-TR" sz="2400" dirty="0"/>
              <a:t>*Canlı hayvan taşıyan araçlarda hayvanların iyice emniyete </a:t>
            </a:r>
            <a:r>
              <a:rPr lang="tr-TR" sz="2400" dirty="0" smtClean="0"/>
              <a:t>alınmış olması , bu </a:t>
            </a:r>
            <a:r>
              <a:rPr lang="tr-TR" sz="2400" dirty="0"/>
              <a:t>araçların park edileceği yerlerin yeterli ve uygun havalandırma yapılması gerekir. Hayvanlar için sefer sonuna yetecek miktarda yem ve samanlar bulunmalıdır. Hayvanların yemlenmesi ve bakımı için gemide bir araç </a:t>
            </a:r>
            <a:r>
              <a:rPr lang="tr-TR" sz="2400" dirty="0" smtClean="0"/>
              <a:t>yetkilisi bulunması </a:t>
            </a:r>
            <a:r>
              <a:rPr lang="tr-TR" sz="2400" dirty="0"/>
              <a:t>gerekir. Araç ve araçların bulunduğu yere her zaman emniyetli </a:t>
            </a:r>
            <a:r>
              <a:rPr lang="tr-TR" sz="2400" dirty="0" smtClean="0"/>
              <a:t>ve güvenli </a:t>
            </a:r>
            <a:r>
              <a:rPr lang="tr-TR" sz="2400" dirty="0"/>
              <a:t>bir ulaşım sağlanmalıdır.</a:t>
            </a:r>
          </a:p>
        </p:txBody>
      </p:sp>
    </p:spTree>
    <p:extLst>
      <p:ext uri="{BB962C8B-B14F-4D97-AF65-F5344CB8AC3E}">
        <p14:creationId xmlns:p14="http://schemas.microsoft.com/office/powerpoint/2010/main" val="2666125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3046988"/>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smtClean="0"/>
          </a:p>
          <a:p>
            <a:r>
              <a:rPr lang="tr-TR" sz="2400" dirty="0"/>
              <a:t>Emniyetli şekilde rampadan geçip geminin içine giren araçların yerlerine park edilip </a:t>
            </a:r>
            <a:r>
              <a:rPr lang="tr-TR" sz="2400" dirty="0" err="1"/>
              <a:t>lashing</a:t>
            </a:r>
            <a:r>
              <a:rPr lang="tr-TR" sz="2400" dirty="0"/>
              <a:t> yapılıncaya kadar hasarlanma ve kaza yapma riskleri vardır. Gemi içinde özellikle </a:t>
            </a:r>
            <a:r>
              <a:rPr lang="tr-TR" sz="2400" dirty="0" err="1"/>
              <a:t>mafi</a:t>
            </a:r>
            <a:r>
              <a:rPr lang="tr-TR" sz="2400" dirty="0"/>
              <a:t> operatörleri tarafından yüklenen ve geminin yapısından dolayı oluşan tehlikelerin, operatörler tarafından dikkate alınmaması sonucu araç hasarları meydana gelmektedir.</a:t>
            </a:r>
          </a:p>
        </p:txBody>
      </p:sp>
    </p:spTree>
    <p:extLst>
      <p:ext uri="{BB962C8B-B14F-4D97-AF65-F5344CB8AC3E}">
        <p14:creationId xmlns:p14="http://schemas.microsoft.com/office/powerpoint/2010/main" val="3000855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5262979"/>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smtClean="0"/>
          </a:p>
          <a:p>
            <a:r>
              <a:rPr lang="tr-TR" sz="2400" dirty="0" err="1"/>
              <a:t>Mafi</a:t>
            </a:r>
            <a:r>
              <a:rPr lang="tr-TR" sz="2400" dirty="0"/>
              <a:t> operatörlerinin dikkatsiz ve/veya gerekli önlemleri almadan hareket etmeleri sonucu </a:t>
            </a:r>
            <a:r>
              <a:rPr lang="tr-TR" sz="2400" dirty="0" err="1"/>
              <a:t>dorseler</a:t>
            </a:r>
            <a:r>
              <a:rPr lang="tr-TR" sz="2400" dirty="0"/>
              <a:t> hasarlanmaktadır. Bu hasarlar genelde üst güvertelere yüklenmek için </a:t>
            </a:r>
            <a:r>
              <a:rPr lang="tr-TR" sz="2400" dirty="0" err="1"/>
              <a:t>mafiler</a:t>
            </a:r>
            <a:r>
              <a:rPr lang="tr-TR" sz="2400" dirty="0"/>
              <a:t> tarafından götürülen </a:t>
            </a:r>
            <a:r>
              <a:rPr lang="tr-TR" sz="2400" dirty="0" err="1"/>
              <a:t>dorselerin</a:t>
            </a:r>
            <a:r>
              <a:rPr lang="tr-TR" sz="2400" dirty="0"/>
              <a:t> tavan yüksekliğinin fazla olmadığı güvertelerin girişlerindeki rampa düzlüklerine ulaştıklarında </a:t>
            </a:r>
            <a:r>
              <a:rPr lang="tr-TR" sz="2400" dirty="0" err="1"/>
              <a:t>dorselerin</a:t>
            </a:r>
            <a:r>
              <a:rPr lang="tr-TR" sz="2400" dirty="0"/>
              <a:t> üst ön kısmının tavana çarpması veya ayaklarının yere sürtmesi sonucu oluşmaktadır.(aşağıdaki </a:t>
            </a:r>
            <a:r>
              <a:rPr lang="tr-TR" sz="2400" dirty="0" err="1"/>
              <a:t>şekil’de</a:t>
            </a:r>
            <a:r>
              <a:rPr lang="tr-TR" sz="2400" dirty="0"/>
              <a:t>) Bu hasarların oluşmaması için </a:t>
            </a:r>
            <a:r>
              <a:rPr lang="tr-TR" sz="2400" dirty="0" err="1"/>
              <a:t>dorse</a:t>
            </a:r>
            <a:r>
              <a:rPr lang="tr-TR" sz="2400" dirty="0"/>
              <a:t> ayakları tamamen kaldırılmalı ve rampa sonundaki düzlüklere girişte </a:t>
            </a:r>
            <a:r>
              <a:rPr lang="tr-TR" sz="2400" dirty="0" err="1"/>
              <a:t>dorse</a:t>
            </a:r>
            <a:r>
              <a:rPr lang="tr-TR" sz="2400" dirty="0"/>
              <a:t> havaya kaldırılmamalıdır. </a:t>
            </a:r>
            <a:r>
              <a:rPr lang="tr-TR" sz="2400" dirty="0" err="1"/>
              <a:t>Dorseler</a:t>
            </a:r>
            <a:r>
              <a:rPr lang="tr-TR" sz="2400" dirty="0"/>
              <a:t> bu güvertelere geri - geri yüklenecek ise bu sefer </a:t>
            </a:r>
            <a:r>
              <a:rPr lang="tr-TR" sz="2400" dirty="0" err="1"/>
              <a:t>dorsenin</a:t>
            </a:r>
            <a:r>
              <a:rPr lang="tr-TR" sz="2400" dirty="0"/>
              <a:t> arka üst kısmı tavana temas etmemesi için, rampa başına gelindiğinde </a:t>
            </a:r>
            <a:r>
              <a:rPr lang="tr-TR" sz="2400" dirty="0" err="1"/>
              <a:t>dorse</a:t>
            </a:r>
            <a:r>
              <a:rPr lang="tr-TR" sz="2400" dirty="0"/>
              <a:t> havaya kaldırılmalıdır. </a:t>
            </a:r>
          </a:p>
        </p:txBody>
      </p:sp>
    </p:spTree>
    <p:extLst>
      <p:ext uri="{BB962C8B-B14F-4D97-AF65-F5344CB8AC3E}">
        <p14:creationId xmlns:p14="http://schemas.microsoft.com/office/powerpoint/2010/main" val="3098436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4154984"/>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smtClean="0"/>
          </a:p>
          <a:p>
            <a:r>
              <a:rPr lang="tr-TR" sz="2400" dirty="0"/>
              <a:t>Emniyetli şekilde güverteye ulaşan araç burada görevli gemici tarafından manevra yaptırılıp yerine park edilir. Güvertelerde görevli gemicilerin yükleme sırasında yapacakları </a:t>
            </a:r>
            <a:r>
              <a:rPr lang="tr-TR" sz="2400" b="1" dirty="0"/>
              <a:t>işler ve görevleri şunlardır</a:t>
            </a:r>
            <a:r>
              <a:rPr lang="tr-TR" sz="2400" dirty="0" smtClean="0"/>
              <a:t>;</a:t>
            </a:r>
          </a:p>
          <a:p>
            <a:endParaRPr lang="tr-TR" sz="2400" b="1" dirty="0"/>
          </a:p>
          <a:p>
            <a:r>
              <a:rPr lang="tr-TR" sz="2400" dirty="0"/>
              <a:t>* Kendi sorumlu olduğu güverteye gelen aracın manevrasını </a:t>
            </a:r>
            <a:r>
              <a:rPr lang="tr-TR" sz="2400" dirty="0" smtClean="0"/>
              <a:t>yaptırıp emniyetli </a:t>
            </a:r>
            <a:r>
              <a:rPr lang="tr-TR" sz="2400" dirty="0"/>
              <a:t>şekilde park etmesini sağlar. Bu sırada rampadaki zabitin gözünden kaçmış bir hasar varsa derhal 1. zabit veya görevli zabiti arayıp söz konusu hasarı rapor eder.</a:t>
            </a:r>
          </a:p>
          <a:p>
            <a:endParaRPr lang="tr-TR" sz="2400" b="1" dirty="0" smtClean="0"/>
          </a:p>
        </p:txBody>
      </p:sp>
    </p:spTree>
    <p:extLst>
      <p:ext uri="{BB962C8B-B14F-4D97-AF65-F5344CB8AC3E}">
        <p14:creationId xmlns:p14="http://schemas.microsoft.com/office/powerpoint/2010/main" val="2058353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4893647"/>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smtClean="0"/>
          </a:p>
          <a:p>
            <a:pPr marL="342900" indent="-342900">
              <a:buFont typeface="Arial" panose="020B0604020202020204" pitchFamily="34" charset="0"/>
              <a:buChar char="•"/>
            </a:pPr>
            <a:r>
              <a:rPr lang="tr-TR" sz="2400" dirty="0" smtClean="0"/>
              <a:t>Güvertelerde </a:t>
            </a:r>
            <a:r>
              <a:rPr lang="tr-TR" sz="2400" dirty="0"/>
              <a:t>görevli gemiciler </a:t>
            </a:r>
            <a:r>
              <a:rPr lang="tr-TR" sz="2400" dirty="0" err="1"/>
              <a:t>lashing</a:t>
            </a:r>
            <a:r>
              <a:rPr lang="tr-TR" sz="2400" dirty="0"/>
              <a:t> ekibi ile işbirliği içinde çalışır</a:t>
            </a:r>
            <a:r>
              <a:rPr lang="tr-TR" sz="2400" dirty="0" smtClean="0"/>
              <a:t>. </a:t>
            </a:r>
            <a:r>
              <a:rPr lang="tr-TR" sz="2400" dirty="0" err="1" smtClean="0"/>
              <a:t>Lashinglerin</a:t>
            </a:r>
            <a:r>
              <a:rPr lang="tr-TR" sz="2400" dirty="0" smtClean="0"/>
              <a:t> </a:t>
            </a:r>
            <a:r>
              <a:rPr lang="tr-TR" sz="2400" dirty="0"/>
              <a:t>eksik ve yanlış yapılması durumunda müdahale eder, araçların hızlı gelmesi sonucu ekip </a:t>
            </a:r>
            <a:r>
              <a:rPr lang="tr-TR" sz="2400" dirty="0" err="1"/>
              <a:t>lashing</a:t>
            </a:r>
            <a:r>
              <a:rPr lang="tr-TR" sz="2400" dirty="0"/>
              <a:t> yapmakta yetersiz kalırsa araçların park işlemini yavaşlatarak </a:t>
            </a:r>
            <a:r>
              <a:rPr lang="tr-TR" sz="2400" dirty="0" err="1"/>
              <a:t>lashing</a:t>
            </a:r>
            <a:r>
              <a:rPr lang="tr-TR" sz="2400" dirty="0"/>
              <a:t> ekibine zaman bırakır</a:t>
            </a:r>
            <a:r>
              <a:rPr lang="tr-TR" sz="2400" dirty="0" smtClean="0"/>
              <a:t>.</a:t>
            </a:r>
          </a:p>
          <a:p>
            <a:pPr marL="342900" indent="-342900">
              <a:buFont typeface="Arial" panose="020B0604020202020204" pitchFamily="34" charset="0"/>
              <a:buChar char="•"/>
            </a:pPr>
            <a:endParaRPr lang="tr-TR" sz="2400" dirty="0"/>
          </a:p>
          <a:p>
            <a:r>
              <a:rPr lang="tr-TR" sz="2400" dirty="0"/>
              <a:t>* Araçlar güvertede manevra için döndürülürken keskin dönüşler</a:t>
            </a:r>
          </a:p>
          <a:p>
            <a:r>
              <a:rPr lang="tr-TR" sz="2400" dirty="0"/>
              <a:t>yaptırılmamalıdır. Keskin dönüşler; aracın hava bağlantılarının kopmasına, aracın lastiklerinin yenmesine ve güvertenin bulunan boyanın aşınmasına neden olur.</a:t>
            </a:r>
          </a:p>
          <a:p>
            <a:endParaRPr lang="tr-TR" sz="2400" b="1" dirty="0" smtClean="0"/>
          </a:p>
        </p:txBody>
      </p:sp>
    </p:spTree>
    <p:extLst>
      <p:ext uri="{BB962C8B-B14F-4D97-AF65-F5344CB8AC3E}">
        <p14:creationId xmlns:p14="http://schemas.microsoft.com/office/powerpoint/2010/main" val="33907392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5632311"/>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a:p>
          <a:p>
            <a:pPr marL="342900" indent="-342900">
              <a:buFont typeface="Arial" panose="020B0604020202020204" pitchFamily="34" charset="0"/>
              <a:buChar char="•"/>
            </a:pPr>
            <a:r>
              <a:rPr lang="tr-TR" sz="2400" dirty="0" smtClean="0"/>
              <a:t>Araçlar </a:t>
            </a:r>
            <a:r>
              <a:rPr lang="tr-TR" sz="2400" dirty="0"/>
              <a:t>yerlerine park ettikten hemen sonra, </a:t>
            </a:r>
            <a:r>
              <a:rPr lang="tr-TR" sz="2400" dirty="0" err="1"/>
              <a:t>lashing</a:t>
            </a:r>
            <a:r>
              <a:rPr lang="tr-TR" sz="2400" dirty="0"/>
              <a:t> yapılmadan önce araçların hava süspansiyon valfleri açılıp körük havaları boşaltılmalıdır</a:t>
            </a:r>
            <a:r>
              <a:rPr lang="tr-TR" sz="2400" dirty="0" smtClean="0"/>
              <a:t>.</a:t>
            </a:r>
          </a:p>
          <a:p>
            <a:pPr marL="342900" indent="-342900">
              <a:buFont typeface="Arial" panose="020B0604020202020204" pitchFamily="34" charset="0"/>
              <a:buChar char="•"/>
            </a:pPr>
            <a:endParaRPr lang="tr-TR" sz="2400" dirty="0"/>
          </a:p>
          <a:p>
            <a:pPr marL="342900" indent="-342900">
              <a:buFont typeface="Arial" panose="020B0604020202020204" pitchFamily="34" charset="0"/>
              <a:buChar char="•"/>
            </a:pPr>
            <a:r>
              <a:rPr lang="tr-TR" sz="2400" dirty="0" smtClean="0"/>
              <a:t>Araçlar </a:t>
            </a:r>
            <a:r>
              <a:rPr lang="tr-TR" sz="2400" dirty="0"/>
              <a:t>park için manevra yapılırken; araçların zincir, liftin, </a:t>
            </a:r>
            <a:r>
              <a:rPr lang="tr-TR" sz="2400" dirty="0" smtClean="0"/>
              <a:t>gerdirme kolu ve </a:t>
            </a:r>
            <a:r>
              <a:rPr lang="tr-TR" sz="2400" dirty="0"/>
              <a:t>hava hortumu gibi </a:t>
            </a:r>
            <a:r>
              <a:rPr lang="tr-TR" sz="2400" dirty="0" err="1"/>
              <a:t>lashing</a:t>
            </a:r>
            <a:r>
              <a:rPr lang="tr-TR" sz="2400" dirty="0"/>
              <a:t> malzemelerinin üstünden geçmemesine azami dikkat edecektir</a:t>
            </a:r>
            <a:r>
              <a:rPr lang="tr-TR" sz="2400" dirty="0" smtClean="0"/>
              <a:t>. </a:t>
            </a:r>
          </a:p>
          <a:p>
            <a:pPr marL="342900" indent="-342900">
              <a:buFont typeface="Arial" panose="020B0604020202020204" pitchFamily="34" charset="0"/>
              <a:buChar char="•"/>
            </a:pPr>
            <a:endParaRPr lang="tr-TR" sz="2400" dirty="0"/>
          </a:p>
          <a:p>
            <a:pPr marL="342900" indent="-342900">
              <a:buFont typeface="Arial" panose="020B0604020202020204" pitchFamily="34" charset="0"/>
              <a:buChar char="•"/>
            </a:pPr>
            <a:r>
              <a:rPr lang="tr-TR" sz="2400" dirty="0" smtClean="0"/>
              <a:t>Birbirine </a:t>
            </a:r>
            <a:r>
              <a:rPr lang="tr-TR" sz="2400" dirty="0"/>
              <a:t>çok yakın park edilmiş </a:t>
            </a:r>
            <a:r>
              <a:rPr lang="tr-TR" sz="2400" dirty="0" err="1" smtClean="0"/>
              <a:t>dorselerin</a:t>
            </a:r>
            <a:r>
              <a:rPr lang="tr-TR" sz="2400" dirty="0" smtClean="0"/>
              <a:t> altına </a:t>
            </a:r>
            <a:r>
              <a:rPr lang="tr-TR" sz="2400" dirty="0"/>
              <a:t>eşek koymak veya </a:t>
            </a:r>
            <a:r>
              <a:rPr lang="tr-TR" sz="2400" dirty="0" smtClean="0"/>
              <a:t>tahliye sırasında </a:t>
            </a:r>
            <a:r>
              <a:rPr lang="tr-TR" sz="2400" dirty="0"/>
              <a:t>eşek almak için </a:t>
            </a:r>
            <a:r>
              <a:rPr lang="tr-TR" sz="2400" dirty="0" err="1"/>
              <a:t>dorse</a:t>
            </a:r>
            <a:r>
              <a:rPr lang="tr-TR" sz="2400" dirty="0"/>
              <a:t> havaya kaldırıldığında arkada park halindeki diğer </a:t>
            </a:r>
            <a:r>
              <a:rPr lang="tr-TR" sz="2400" dirty="0" err="1"/>
              <a:t>dorseye</a:t>
            </a:r>
            <a:r>
              <a:rPr lang="tr-TR" sz="2400" dirty="0"/>
              <a:t> temas ederek her iki </a:t>
            </a:r>
            <a:r>
              <a:rPr lang="tr-TR" sz="2400" dirty="0" err="1"/>
              <a:t>dorsenin</a:t>
            </a:r>
            <a:r>
              <a:rPr lang="tr-TR" sz="2400" dirty="0"/>
              <a:t> hasarlanmasına sebep olurlar. </a:t>
            </a:r>
          </a:p>
          <a:p>
            <a:r>
              <a:rPr lang="tr-TR" sz="2400" dirty="0" smtClean="0"/>
              <a:t> </a:t>
            </a:r>
            <a:endParaRPr lang="tr-TR" sz="2400" b="1" dirty="0" smtClean="0"/>
          </a:p>
        </p:txBody>
      </p:sp>
    </p:spTree>
    <p:extLst>
      <p:ext uri="{BB962C8B-B14F-4D97-AF65-F5344CB8AC3E}">
        <p14:creationId xmlns:p14="http://schemas.microsoft.com/office/powerpoint/2010/main" val="1661821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3785652"/>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a:p>
          <a:p>
            <a:pPr marL="342900" indent="-342900">
              <a:buFont typeface="Arial" panose="020B0604020202020204" pitchFamily="34" charset="0"/>
              <a:buChar char="•"/>
            </a:pPr>
            <a:r>
              <a:rPr lang="tr-TR" sz="2400" dirty="0" smtClean="0"/>
              <a:t>Görevli </a:t>
            </a:r>
            <a:r>
              <a:rPr lang="tr-TR" sz="2400" dirty="0"/>
              <a:t>gemici araçların park manevrası sırasında oluşan hasarlarını </a:t>
            </a:r>
            <a:r>
              <a:rPr lang="tr-TR" sz="2400" dirty="0" smtClean="0"/>
              <a:t>hasar olduğu </a:t>
            </a:r>
            <a:r>
              <a:rPr lang="tr-TR" sz="2400" dirty="0"/>
              <a:t>anda, eğer hasar iki aracın kaza yapması sonucu olmuş ise kaza yapan araçları yerinden oynatmadan derhal </a:t>
            </a:r>
            <a:r>
              <a:rPr lang="tr-TR" sz="2400" dirty="0" err="1"/>
              <a:t>l.zabite</a:t>
            </a:r>
            <a:r>
              <a:rPr lang="tr-TR" sz="2400" dirty="0"/>
              <a:t> haber verir. 1. zabit kaza yapan araçların resmini çekerek her iki araç </a:t>
            </a:r>
            <a:r>
              <a:rPr lang="tr-TR" sz="2400" dirty="0" err="1"/>
              <a:t>söförünün</a:t>
            </a:r>
            <a:r>
              <a:rPr lang="tr-TR" sz="2400" dirty="0"/>
              <a:t> de imzası bulunan bir tutanak hazırlar. Eğer hasar liman sorumluluğundaki </a:t>
            </a:r>
            <a:r>
              <a:rPr lang="tr-TR" sz="2400" dirty="0" err="1"/>
              <a:t>mafiler</a:t>
            </a:r>
            <a:r>
              <a:rPr lang="tr-TR" sz="2400" dirty="0"/>
              <a:t> tarafından verilmiş ise </a:t>
            </a:r>
            <a:r>
              <a:rPr lang="tr-TR" sz="2400" dirty="0" err="1"/>
              <a:t>mafi</a:t>
            </a:r>
            <a:r>
              <a:rPr lang="tr-TR" sz="2400" dirty="0"/>
              <a:t> yerinden hareket ettirilmeden liman görevlilerine haber verilir ve yetkililerden hasar raporu alınır. </a:t>
            </a:r>
            <a:endParaRPr lang="tr-TR" sz="2400" b="1" dirty="0" smtClean="0"/>
          </a:p>
        </p:txBody>
      </p:sp>
    </p:spTree>
    <p:extLst>
      <p:ext uri="{BB962C8B-B14F-4D97-AF65-F5344CB8AC3E}">
        <p14:creationId xmlns:p14="http://schemas.microsoft.com/office/powerpoint/2010/main" val="580408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5632311"/>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a:p>
          <a:p>
            <a:pPr marL="342900" indent="-342900">
              <a:buFont typeface="Arial" panose="020B0604020202020204" pitchFamily="34" charset="0"/>
              <a:buChar char="•"/>
            </a:pPr>
            <a:r>
              <a:rPr lang="tr-TR" sz="2400" dirty="0" smtClean="0"/>
              <a:t>Araçlar </a:t>
            </a:r>
            <a:r>
              <a:rPr lang="tr-TR" sz="2400" dirty="0"/>
              <a:t>park edilirken ön ve arkadan birbirine mesafesi 1kişinin </a:t>
            </a:r>
            <a:r>
              <a:rPr lang="tr-TR" sz="2400" dirty="0" smtClean="0"/>
              <a:t>rahatlıkla geçebileceği </a:t>
            </a:r>
            <a:r>
              <a:rPr lang="tr-TR" sz="2400" dirty="0"/>
              <a:t>aralıkta (yaklaşık 40 cm) olmalıdır</a:t>
            </a:r>
            <a:r>
              <a:rPr lang="tr-TR" sz="2400" dirty="0" smtClean="0"/>
              <a:t>.</a:t>
            </a:r>
          </a:p>
          <a:p>
            <a:pPr marL="342900" indent="-342900">
              <a:buFont typeface="Arial" panose="020B0604020202020204" pitchFamily="34" charset="0"/>
              <a:buChar char="•"/>
            </a:pPr>
            <a:endParaRPr lang="tr-TR" sz="2400" dirty="0"/>
          </a:p>
          <a:p>
            <a:pPr marL="342900" indent="-342900">
              <a:buFont typeface="Arial" panose="020B0604020202020204" pitchFamily="34" charset="0"/>
              <a:buChar char="•"/>
            </a:pPr>
            <a:r>
              <a:rPr lang="tr-TR" sz="2400" dirty="0" smtClean="0"/>
              <a:t>Komple </a:t>
            </a:r>
            <a:r>
              <a:rPr lang="tr-TR" sz="2400" dirty="0"/>
              <a:t>araçlar park edildikten sonra araç </a:t>
            </a:r>
            <a:r>
              <a:rPr lang="tr-TR" sz="2400" dirty="0" err="1"/>
              <a:t>şöförü</a:t>
            </a:r>
            <a:r>
              <a:rPr lang="tr-TR" sz="2400" dirty="0"/>
              <a:t> el frenini </a:t>
            </a:r>
            <a:r>
              <a:rPr lang="tr-TR" sz="2400" dirty="0" smtClean="0"/>
              <a:t>çekmesi, kabin </a:t>
            </a:r>
            <a:r>
              <a:rPr lang="tr-TR" sz="2400" dirty="0"/>
              <a:t>içinde yanan ışık olmaması, ısıtıcı ve soğutucuların kapatılması konusunda uyarılmalı ve bunların yerine getirildiği görülmelidir</a:t>
            </a:r>
            <a:r>
              <a:rPr lang="tr-TR" sz="2400" dirty="0" smtClean="0"/>
              <a:t>.</a:t>
            </a:r>
          </a:p>
          <a:p>
            <a:pPr marL="342900" indent="-342900">
              <a:buFont typeface="Arial" panose="020B0604020202020204" pitchFamily="34" charset="0"/>
              <a:buChar char="•"/>
            </a:pPr>
            <a:r>
              <a:rPr lang="tr-TR" sz="2400" dirty="0" smtClean="0"/>
              <a:t>Güvertelerde </a:t>
            </a:r>
            <a:r>
              <a:rPr lang="tr-TR" sz="2400" dirty="0"/>
              <a:t>görevli personel, yükleme işlemi bittikten sonra </a:t>
            </a:r>
            <a:r>
              <a:rPr lang="tr-TR" sz="2400" dirty="0" smtClean="0"/>
              <a:t>kendi güvertelerinde </a:t>
            </a:r>
            <a:r>
              <a:rPr lang="tr-TR" sz="2400" dirty="0"/>
              <a:t>bulunan tüm hareketli malzemeleri, </a:t>
            </a:r>
            <a:r>
              <a:rPr lang="tr-TR" sz="2400" dirty="0" err="1" smtClean="0"/>
              <a:t>lashing</a:t>
            </a:r>
            <a:r>
              <a:rPr lang="tr-TR" sz="2400" dirty="0" smtClean="0"/>
              <a:t> ekipmanlarını </a:t>
            </a:r>
            <a:r>
              <a:rPr lang="tr-TR" sz="2400" dirty="0"/>
              <a:t>ve boş </a:t>
            </a:r>
            <a:r>
              <a:rPr lang="tr-TR" sz="2400" dirty="0" err="1"/>
              <a:t>dorse</a:t>
            </a:r>
            <a:r>
              <a:rPr lang="tr-TR" sz="2400" dirty="0"/>
              <a:t> eşeklerini </a:t>
            </a:r>
            <a:r>
              <a:rPr lang="tr-TR" sz="2400" dirty="0" err="1"/>
              <a:t>neta</a:t>
            </a:r>
            <a:r>
              <a:rPr lang="tr-TR" sz="2400" dirty="0"/>
              <a:t> eder. </a:t>
            </a:r>
            <a:r>
              <a:rPr lang="tr-TR" sz="2400" dirty="0" err="1"/>
              <a:t>Neta</a:t>
            </a:r>
            <a:r>
              <a:rPr lang="tr-TR" sz="2400" dirty="0"/>
              <a:t> edilmeyen eşekler ve diğer malzemeler deniz geçişi sırasında hareketlenerek park halindeki araçlara, gemi sistemlerine ve kendilerine hasar verebilirler.</a:t>
            </a:r>
          </a:p>
        </p:txBody>
      </p:sp>
    </p:spTree>
    <p:extLst>
      <p:ext uri="{BB962C8B-B14F-4D97-AF65-F5344CB8AC3E}">
        <p14:creationId xmlns:p14="http://schemas.microsoft.com/office/powerpoint/2010/main" val="618181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sp>
        <p:nvSpPr>
          <p:cNvPr id="4" name="Dikdörtgen 3"/>
          <p:cNvSpPr/>
          <p:nvPr/>
        </p:nvSpPr>
        <p:spPr>
          <a:xfrm>
            <a:off x="431032" y="1437142"/>
            <a:ext cx="8712968" cy="4893647"/>
          </a:xfrm>
          <a:prstGeom prst="rect">
            <a:avLst/>
          </a:prstGeom>
        </p:spPr>
        <p:txBody>
          <a:bodyPr wrap="square">
            <a:spAutoFit/>
          </a:bodyPr>
          <a:lstStyle/>
          <a:p>
            <a:r>
              <a:rPr lang="tr-TR" sz="2400" b="1" dirty="0" smtClean="0"/>
              <a:t> </a:t>
            </a:r>
            <a:r>
              <a:rPr lang="tr-TR" sz="2400" b="1" dirty="0"/>
              <a:t>Ağır, dengesiz, açık ve standart </a:t>
            </a:r>
            <a:r>
              <a:rPr lang="tr-TR" sz="2400" b="1" dirty="0" err="1"/>
              <a:t>dışıaraçlar</a:t>
            </a:r>
            <a:r>
              <a:rPr lang="tr-TR" sz="2400" b="1" dirty="0"/>
              <a:t> </a:t>
            </a:r>
            <a:r>
              <a:rPr lang="tr-TR" sz="2400" b="1" dirty="0" smtClean="0"/>
              <a:t>:</a:t>
            </a:r>
          </a:p>
          <a:p>
            <a:endParaRPr lang="tr-TR" sz="2400" b="1" dirty="0"/>
          </a:p>
          <a:p>
            <a:pPr marL="342900" indent="-342900">
              <a:buFont typeface="Arial" panose="020B0604020202020204" pitchFamily="34" charset="0"/>
              <a:buChar char="•"/>
            </a:pPr>
            <a:r>
              <a:rPr lang="tr-TR" sz="2400" dirty="0" err="1"/>
              <a:t>Dorseler</a:t>
            </a:r>
            <a:r>
              <a:rPr lang="tr-TR" sz="2400" dirty="0"/>
              <a:t> park edildikten sonra ayakları yere indirilir. Araçlar </a:t>
            </a:r>
            <a:r>
              <a:rPr lang="tr-TR" sz="2400" dirty="0" smtClean="0"/>
              <a:t>birbirlerine fazla </a:t>
            </a:r>
            <a:r>
              <a:rPr lang="tr-TR" sz="2400" dirty="0"/>
              <a:t>yakın yanaşmış ise ayakları indirme sırasında ayak çevirme kolu yandaki araca temas edip hasar verebilir. (aşağıdaki </a:t>
            </a:r>
            <a:r>
              <a:rPr lang="tr-TR" sz="2400" dirty="0" err="1"/>
              <a:t>şekil’de</a:t>
            </a:r>
            <a:r>
              <a:rPr lang="tr-TR" sz="2400" dirty="0"/>
              <a:t> ) Ayak kolunun bulunduğu taraf, dar alana gelecek şekilde park edilecek </a:t>
            </a:r>
            <a:r>
              <a:rPr lang="tr-TR" sz="2400" dirty="0" err="1"/>
              <a:t>dorselerin</a:t>
            </a:r>
            <a:r>
              <a:rPr lang="tr-TR" sz="2400" dirty="0"/>
              <a:t> ayakları, park yerine bir araç boyu kalınca yere indirilmelidir. </a:t>
            </a:r>
            <a:r>
              <a:rPr lang="tr-TR" sz="2400" dirty="0" err="1"/>
              <a:t>Dorse</a:t>
            </a:r>
            <a:r>
              <a:rPr lang="tr-TR" sz="2400" dirty="0"/>
              <a:t> ayakları güverteye sadece temas edecek şekilde yere indirilmeli asıl yük eşeklere binmelidir. Eğer </a:t>
            </a:r>
            <a:r>
              <a:rPr lang="tr-TR" sz="2400" dirty="0" err="1"/>
              <a:t>dorse</a:t>
            </a:r>
            <a:r>
              <a:rPr lang="tr-TR" sz="2400" dirty="0"/>
              <a:t> ayakları fazla indirilip eşek boşta kalırsa deniz geçişi sırasında eşekler hareket ederek yandaki araçlara zarar verir. </a:t>
            </a:r>
            <a:r>
              <a:rPr lang="tr-TR" sz="2400" dirty="0" err="1"/>
              <a:t>Dorsenin</a:t>
            </a:r>
            <a:r>
              <a:rPr lang="tr-TR" sz="2400" dirty="0"/>
              <a:t> bütün yükü ayaklara bindiğinde ayakların güverteye temas ettiği yer çukurlaşarak deforme olur. </a:t>
            </a:r>
          </a:p>
        </p:txBody>
      </p:sp>
    </p:spTree>
    <p:extLst>
      <p:ext uri="{BB962C8B-B14F-4D97-AF65-F5344CB8AC3E}">
        <p14:creationId xmlns:p14="http://schemas.microsoft.com/office/powerpoint/2010/main" val="750681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pic>
        <p:nvPicPr>
          <p:cNvPr id="3" name="Resim 2"/>
          <p:cNvPicPr>
            <a:picLocks noChangeAspect="1"/>
          </p:cNvPicPr>
          <p:nvPr/>
        </p:nvPicPr>
        <p:blipFill>
          <a:blip r:embed="rId3"/>
          <a:stretch>
            <a:fillRect/>
          </a:stretch>
        </p:blipFill>
        <p:spPr>
          <a:xfrm>
            <a:off x="611560" y="1095132"/>
            <a:ext cx="7920880" cy="2088174"/>
          </a:xfrm>
          <a:prstGeom prst="rect">
            <a:avLst/>
          </a:prstGeom>
        </p:spPr>
      </p:pic>
      <p:sp>
        <p:nvSpPr>
          <p:cNvPr id="5" name="Dikdörtgen 4"/>
          <p:cNvSpPr/>
          <p:nvPr/>
        </p:nvSpPr>
        <p:spPr>
          <a:xfrm>
            <a:off x="611560" y="3201561"/>
            <a:ext cx="7920880" cy="707886"/>
          </a:xfrm>
          <a:prstGeom prst="rect">
            <a:avLst/>
          </a:prstGeom>
        </p:spPr>
        <p:txBody>
          <a:bodyPr wrap="square">
            <a:spAutoFit/>
          </a:bodyPr>
          <a:lstStyle/>
          <a:p>
            <a:r>
              <a:rPr lang="tr-TR" sz="2000" b="1" dirty="0"/>
              <a:t>Şekil </a:t>
            </a:r>
            <a:r>
              <a:rPr lang="tr-TR" sz="2000" b="1" dirty="0" err="1"/>
              <a:t>Mafi</a:t>
            </a:r>
            <a:r>
              <a:rPr lang="tr-TR" sz="2000" b="1" dirty="0"/>
              <a:t> ile yüklenen </a:t>
            </a:r>
            <a:r>
              <a:rPr lang="tr-TR" sz="2000" b="1" dirty="0" err="1"/>
              <a:t>dorselerin</a:t>
            </a:r>
            <a:r>
              <a:rPr lang="tr-TR" sz="2000" b="1" dirty="0"/>
              <a:t> üst güvertelere girişteki rampa düzlüklerinde meydana gelebilecek hasarlanma noktaları.</a:t>
            </a:r>
          </a:p>
        </p:txBody>
      </p:sp>
      <p:pic>
        <p:nvPicPr>
          <p:cNvPr id="7" name="Resim 6"/>
          <p:cNvPicPr>
            <a:picLocks noChangeAspect="1"/>
          </p:cNvPicPr>
          <p:nvPr/>
        </p:nvPicPr>
        <p:blipFill>
          <a:blip r:embed="rId4"/>
          <a:stretch>
            <a:fillRect/>
          </a:stretch>
        </p:blipFill>
        <p:spPr>
          <a:xfrm>
            <a:off x="611560" y="3866147"/>
            <a:ext cx="8280921" cy="2227149"/>
          </a:xfrm>
          <a:prstGeom prst="rect">
            <a:avLst/>
          </a:prstGeom>
        </p:spPr>
      </p:pic>
      <p:sp>
        <p:nvSpPr>
          <p:cNvPr id="8" name="Dikdörtgen 7"/>
          <p:cNvSpPr/>
          <p:nvPr/>
        </p:nvSpPr>
        <p:spPr>
          <a:xfrm>
            <a:off x="577279" y="6093296"/>
            <a:ext cx="8315201" cy="707886"/>
          </a:xfrm>
          <a:prstGeom prst="rect">
            <a:avLst/>
          </a:prstGeom>
        </p:spPr>
        <p:txBody>
          <a:bodyPr wrap="square">
            <a:spAutoFit/>
          </a:bodyPr>
          <a:lstStyle/>
          <a:p>
            <a:r>
              <a:rPr lang="tr-TR" sz="2000" b="1" dirty="0"/>
              <a:t>Şekil Tavan yüksekliği fazla olmayan güverteye </a:t>
            </a:r>
            <a:r>
              <a:rPr lang="tr-TR" sz="2000" b="1" dirty="0" err="1"/>
              <a:t>dorseler</a:t>
            </a:r>
            <a:r>
              <a:rPr lang="tr-TR" sz="2000" b="1" dirty="0"/>
              <a:t> geri geri yüklenirken </a:t>
            </a:r>
            <a:r>
              <a:rPr lang="tr-TR" sz="2000" b="1" dirty="0" err="1"/>
              <a:t>dorsenin</a:t>
            </a:r>
            <a:r>
              <a:rPr lang="tr-TR" sz="2000" b="1" dirty="0"/>
              <a:t> arka kısmı tavana çarpabilir.</a:t>
            </a:r>
          </a:p>
        </p:txBody>
      </p:sp>
    </p:spTree>
    <p:extLst>
      <p:ext uri="{BB962C8B-B14F-4D97-AF65-F5344CB8AC3E}">
        <p14:creationId xmlns:p14="http://schemas.microsoft.com/office/powerpoint/2010/main" val="12964266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pic>
        <p:nvPicPr>
          <p:cNvPr id="3" name="Resim 2"/>
          <p:cNvPicPr>
            <a:picLocks noChangeAspect="1"/>
          </p:cNvPicPr>
          <p:nvPr/>
        </p:nvPicPr>
        <p:blipFill>
          <a:blip r:embed="rId3"/>
          <a:stretch>
            <a:fillRect/>
          </a:stretch>
        </p:blipFill>
        <p:spPr>
          <a:xfrm>
            <a:off x="827584" y="1071614"/>
            <a:ext cx="6768751" cy="1997346"/>
          </a:xfrm>
          <a:prstGeom prst="rect">
            <a:avLst/>
          </a:prstGeom>
        </p:spPr>
      </p:pic>
      <p:sp>
        <p:nvSpPr>
          <p:cNvPr id="5" name="Dikdörtgen 4"/>
          <p:cNvSpPr/>
          <p:nvPr/>
        </p:nvSpPr>
        <p:spPr>
          <a:xfrm>
            <a:off x="827584" y="3071519"/>
            <a:ext cx="7920880" cy="1015663"/>
          </a:xfrm>
          <a:prstGeom prst="rect">
            <a:avLst/>
          </a:prstGeom>
        </p:spPr>
        <p:txBody>
          <a:bodyPr wrap="square">
            <a:spAutoFit/>
          </a:bodyPr>
          <a:lstStyle/>
          <a:p>
            <a:r>
              <a:rPr lang="tr-TR" sz="2000" b="1" dirty="0"/>
              <a:t>Şekil </a:t>
            </a:r>
            <a:r>
              <a:rPr lang="tr-TR" sz="2000" b="1" dirty="0" err="1"/>
              <a:t>Dorselerin</a:t>
            </a:r>
            <a:r>
              <a:rPr lang="tr-TR" sz="2000" b="1" dirty="0"/>
              <a:t> park sırasında birbirlerine fazla yakın yanaştırılmaları sonucunda park eden aracın altına eşek koyma işlemi sırasında </a:t>
            </a:r>
            <a:r>
              <a:rPr lang="tr-TR" sz="2000" b="1" dirty="0" err="1"/>
              <a:t>dorselerin</a:t>
            </a:r>
            <a:r>
              <a:rPr lang="tr-TR" sz="2000" b="1" dirty="0"/>
              <a:t> üst kısımları birbirine temas edebilir.</a:t>
            </a:r>
          </a:p>
        </p:txBody>
      </p:sp>
      <p:pic>
        <p:nvPicPr>
          <p:cNvPr id="7" name="Resim 6"/>
          <p:cNvPicPr>
            <a:picLocks noChangeAspect="1"/>
          </p:cNvPicPr>
          <p:nvPr/>
        </p:nvPicPr>
        <p:blipFill>
          <a:blip r:embed="rId4"/>
          <a:stretch>
            <a:fillRect/>
          </a:stretch>
        </p:blipFill>
        <p:spPr>
          <a:xfrm>
            <a:off x="824245" y="4001922"/>
            <a:ext cx="7132132" cy="2087413"/>
          </a:xfrm>
          <a:prstGeom prst="rect">
            <a:avLst/>
          </a:prstGeom>
        </p:spPr>
      </p:pic>
      <p:sp>
        <p:nvSpPr>
          <p:cNvPr id="8" name="Dikdörtgen 7"/>
          <p:cNvSpPr/>
          <p:nvPr/>
        </p:nvSpPr>
        <p:spPr>
          <a:xfrm>
            <a:off x="824245" y="6089335"/>
            <a:ext cx="7924219" cy="707886"/>
          </a:xfrm>
          <a:prstGeom prst="rect">
            <a:avLst/>
          </a:prstGeom>
        </p:spPr>
        <p:txBody>
          <a:bodyPr wrap="square">
            <a:spAutoFit/>
          </a:bodyPr>
          <a:lstStyle/>
          <a:p>
            <a:r>
              <a:rPr lang="tr-TR" sz="2000" b="1" dirty="0"/>
              <a:t>Şekil </a:t>
            </a:r>
            <a:r>
              <a:rPr lang="tr-TR" sz="2000" b="1" dirty="0" err="1"/>
              <a:t>Dorse</a:t>
            </a:r>
            <a:r>
              <a:rPr lang="tr-TR" sz="2000" b="1" dirty="0"/>
              <a:t> ayağını indirme sırasında kol çevrilirken, kolun yandaki </a:t>
            </a:r>
            <a:r>
              <a:rPr lang="tr-TR" sz="2000" b="1" dirty="0" err="1" smtClean="0"/>
              <a:t>dorseye</a:t>
            </a:r>
            <a:r>
              <a:rPr lang="tr-TR" sz="2000" b="1" dirty="0" smtClean="0"/>
              <a:t> sürtmesi </a:t>
            </a:r>
            <a:r>
              <a:rPr lang="tr-TR" sz="2000" b="1" dirty="0"/>
              <a:t>ile oluşacak hasar.</a:t>
            </a:r>
          </a:p>
        </p:txBody>
      </p:sp>
    </p:spTree>
    <p:extLst>
      <p:ext uri="{BB962C8B-B14F-4D97-AF65-F5344CB8AC3E}">
        <p14:creationId xmlns:p14="http://schemas.microsoft.com/office/powerpoint/2010/main" val="736143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431032" y="104275"/>
            <a:ext cx="8461893" cy="504478"/>
          </a:xfrm>
        </p:spPr>
        <p:txBody>
          <a:bodyPr>
            <a:normAutofit/>
          </a:bodyPr>
          <a:lstStyle/>
          <a:p>
            <a:r>
              <a:rPr lang="tr-TR" sz="2600" dirty="0"/>
              <a:t>YÜK OPERASYONU :</a:t>
            </a:r>
          </a:p>
          <a:p>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431032" y="621110"/>
            <a:ext cx="8461449" cy="461665"/>
          </a:xfrm>
          <a:prstGeom prst="rect">
            <a:avLst/>
          </a:prstGeom>
        </p:spPr>
        <p:txBody>
          <a:bodyPr wrap="square">
            <a:spAutoFit/>
          </a:bodyPr>
          <a:lstStyle/>
          <a:p>
            <a:r>
              <a:rPr lang="tr-TR" sz="2400" b="1" dirty="0"/>
              <a:t>Yükleme sırasında gemi içinde dikkat edilecek hususlar :</a:t>
            </a:r>
          </a:p>
        </p:txBody>
      </p:sp>
      <p:pic>
        <p:nvPicPr>
          <p:cNvPr id="3" name="Resim 2"/>
          <p:cNvPicPr>
            <a:picLocks noChangeAspect="1"/>
          </p:cNvPicPr>
          <p:nvPr/>
        </p:nvPicPr>
        <p:blipFill>
          <a:blip r:embed="rId3"/>
          <a:stretch>
            <a:fillRect/>
          </a:stretch>
        </p:blipFill>
        <p:spPr>
          <a:xfrm>
            <a:off x="431032" y="1082775"/>
            <a:ext cx="5725144" cy="1956272"/>
          </a:xfrm>
          <a:prstGeom prst="rect">
            <a:avLst/>
          </a:prstGeom>
        </p:spPr>
      </p:pic>
      <p:sp>
        <p:nvSpPr>
          <p:cNvPr id="5" name="Dikdörtgen 4"/>
          <p:cNvSpPr/>
          <p:nvPr/>
        </p:nvSpPr>
        <p:spPr>
          <a:xfrm>
            <a:off x="431032" y="3105977"/>
            <a:ext cx="7597352" cy="400110"/>
          </a:xfrm>
          <a:prstGeom prst="rect">
            <a:avLst/>
          </a:prstGeom>
        </p:spPr>
        <p:txBody>
          <a:bodyPr wrap="square">
            <a:spAutoFit/>
          </a:bodyPr>
          <a:lstStyle/>
          <a:p>
            <a:r>
              <a:rPr lang="tr-TR" sz="2000" b="1" dirty="0"/>
              <a:t>Şekil Hava süspansiyon valfinin boşaltma konumu</a:t>
            </a:r>
          </a:p>
        </p:txBody>
      </p:sp>
      <p:pic>
        <p:nvPicPr>
          <p:cNvPr id="7" name="Resim 6"/>
          <p:cNvPicPr>
            <a:picLocks noChangeAspect="1"/>
          </p:cNvPicPr>
          <p:nvPr/>
        </p:nvPicPr>
        <p:blipFill>
          <a:blip r:embed="rId4"/>
          <a:stretch>
            <a:fillRect/>
          </a:stretch>
        </p:blipFill>
        <p:spPr>
          <a:xfrm>
            <a:off x="431032" y="3573017"/>
            <a:ext cx="5725144" cy="2543722"/>
          </a:xfrm>
          <a:prstGeom prst="rect">
            <a:avLst/>
          </a:prstGeom>
        </p:spPr>
      </p:pic>
      <p:sp>
        <p:nvSpPr>
          <p:cNvPr id="8" name="Dikdörtgen 7"/>
          <p:cNvSpPr/>
          <p:nvPr/>
        </p:nvSpPr>
        <p:spPr>
          <a:xfrm>
            <a:off x="431032" y="6165304"/>
            <a:ext cx="5365104" cy="400110"/>
          </a:xfrm>
          <a:prstGeom prst="rect">
            <a:avLst/>
          </a:prstGeom>
        </p:spPr>
        <p:txBody>
          <a:bodyPr wrap="square">
            <a:spAutoFit/>
          </a:bodyPr>
          <a:lstStyle/>
          <a:p>
            <a:r>
              <a:rPr lang="tr-TR" sz="2000" b="1" dirty="0"/>
              <a:t>Şekil </a:t>
            </a:r>
            <a:r>
              <a:rPr lang="tr-TR" sz="2000" b="1" dirty="0" err="1"/>
              <a:t>Neta</a:t>
            </a:r>
            <a:r>
              <a:rPr lang="tr-TR" sz="2000" b="1" dirty="0"/>
              <a:t> yapılmış eşekler</a:t>
            </a:r>
          </a:p>
        </p:txBody>
      </p:sp>
    </p:spTree>
    <p:extLst>
      <p:ext uri="{BB962C8B-B14F-4D97-AF65-F5344CB8AC3E}">
        <p14:creationId xmlns:p14="http://schemas.microsoft.com/office/powerpoint/2010/main" val="50774683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3963</TotalTime>
  <Words>1875</Words>
  <Application>Microsoft Office PowerPoint</Application>
  <PresentationFormat>Ekran Gösterisi (4:3)</PresentationFormat>
  <Paragraphs>132</Paragraphs>
  <Slides>20</Slides>
  <Notes>10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326</cp:revision>
  <dcterms:created xsi:type="dcterms:W3CDTF">2013-07-18T08:50:31Z</dcterms:created>
  <dcterms:modified xsi:type="dcterms:W3CDTF">2021-05-14T16:33:10Z</dcterms:modified>
</cp:coreProperties>
</file>